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j-lt"/>
        <a:ea typeface="+mj-ea"/>
        <a:cs typeface="+mj-cs"/>
        <a:sym typeface="Helvetica Neue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j-lt"/>
        <a:ea typeface="+mj-ea"/>
        <a:cs typeface="+mj-cs"/>
        <a:sym typeface="Helvetica Neue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j-lt"/>
        <a:ea typeface="+mj-ea"/>
        <a:cs typeface="+mj-cs"/>
        <a:sym typeface="Helvetica Neue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j-lt"/>
        <a:ea typeface="+mj-ea"/>
        <a:cs typeface="+mj-cs"/>
        <a:sym typeface="Helvetica Neue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j-lt"/>
        <a:ea typeface="+mj-ea"/>
        <a:cs typeface="+mj-cs"/>
        <a:sym typeface="Helvetica Neue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j-lt"/>
        <a:ea typeface="+mj-ea"/>
        <a:cs typeface="+mj-cs"/>
        <a:sym typeface="Helvetica Neue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j-lt"/>
        <a:ea typeface="+mj-ea"/>
        <a:cs typeface="+mj-cs"/>
        <a:sym typeface="Helvetica Neue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j-lt"/>
        <a:ea typeface="+mj-ea"/>
        <a:cs typeface="+mj-cs"/>
        <a:sym typeface="Helvetica Neue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j-lt"/>
        <a:ea typeface="+mj-ea"/>
        <a:cs typeface="+mj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rgbClr val="CAD4ED"/>
          </a:solidFill>
        </a:fill>
      </a:tcStyle>
    </a:wholeTbl>
    <a:band2H>
      <a:tcTxStyle b="def" i="def"/>
      <a:tcStyle>
        <a:tcBdr/>
        <a:fill>
          <a:solidFill>
            <a:srgbClr val="E6EBF6"/>
          </a:solidFill>
        </a:fill>
      </a:tcStyle>
    </a:band2H>
    <a:firstCol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381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381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 b="def" i="def"/>
      <a:tcStyle>
        <a:tcBdr/>
        <a:fill>
          <a:solidFill>
            <a:srgbClr val="F8F4E7"/>
          </a:solidFill>
        </a:fill>
      </a:tcStyle>
    </a:band2H>
    <a:firstCol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381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381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 b="def" i="def"/>
      <a:tcStyle>
        <a:tcBdr/>
        <a:fill>
          <a:solidFill>
            <a:srgbClr val="EBE8EF"/>
          </a:solidFill>
        </a:fill>
      </a:tcStyle>
    </a:band2H>
    <a:firstCol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381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381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BC00FF"/>
          </a:solidFill>
        </a:fill>
      </a:tcStyle>
    </a:band2H>
    <a:firstCol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C00FF"/>
          </a:solidFill>
        </a:fill>
      </a:tcStyle>
    </a:lastRow>
    <a:fir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381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381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rgbClr val="BC00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solidFill>
            <a:srgbClr val="BC00FF">
              <a:alpha val="20000"/>
            </a:srgbClr>
          </a:solidFill>
        </a:fill>
      </a:tcStyle>
    </a:firstCol>
    <a:la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50800" cap="flat">
              <a:solidFill>
                <a:srgbClr val="BC00FF"/>
              </a:solidFill>
              <a:prstDash val="solid"/>
              <a:round/>
            </a:ln>
          </a:top>
          <a:bottom>
            <a:ln w="127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BC00FF"/>
        </a:fontRef>
        <a:srgbClr val="BC00FF"/>
      </a:tcTxStyle>
      <a:tcStyle>
        <a:tcBdr>
          <a:left>
            <a:ln w="12700" cap="flat">
              <a:solidFill>
                <a:srgbClr val="BC00FF"/>
              </a:solidFill>
              <a:prstDash val="solid"/>
              <a:round/>
            </a:ln>
          </a:left>
          <a:right>
            <a:ln w="12700" cap="flat">
              <a:solidFill>
                <a:srgbClr val="BC00FF"/>
              </a:solidFill>
              <a:prstDash val="solid"/>
              <a:round/>
            </a:ln>
          </a:right>
          <a:top>
            <a:ln w="12700" cap="flat">
              <a:solidFill>
                <a:srgbClr val="BC00FF"/>
              </a:solidFill>
              <a:prstDash val="solid"/>
              <a:round/>
            </a:ln>
          </a:top>
          <a:bottom>
            <a:ln w="25400" cap="flat">
              <a:solidFill>
                <a:srgbClr val="BC00FF"/>
              </a:solidFill>
              <a:prstDash val="solid"/>
              <a:round/>
            </a:ln>
          </a:bottom>
          <a:insideH>
            <a:ln w="12700" cap="flat">
              <a:solidFill>
                <a:srgbClr val="BC00FF"/>
              </a:solidFill>
              <a:prstDash val="solid"/>
              <a:round/>
            </a:ln>
          </a:insideH>
          <a:insideV>
            <a:ln w="12700" cap="flat">
              <a:solidFill>
                <a:srgbClr val="BC00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6" name="Shape 11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заголовка"/>
          <p:cNvSpPr txBox="1"/>
          <p:nvPr>
            <p:ph type="title"/>
          </p:nvPr>
        </p:nvSpPr>
        <p:spPr>
          <a:xfrm>
            <a:off x="850900" y="1270000"/>
            <a:ext cx="11303000" cy="3505200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заголовка</a:t>
            </a:r>
          </a:p>
        </p:txBody>
      </p:sp>
      <p:sp>
        <p:nvSpPr>
          <p:cNvPr id="12" name="Уровень текста 1…"/>
          <p:cNvSpPr txBox="1"/>
          <p:nvPr>
            <p:ph type="body" sz="quarter" idx="1"/>
          </p:nvPr>
        </p:nvSpPr>
        <p:spPr>
          <a:xfrm>
            <a:off x="850900" y="4864100"/>
            <a:ext cx="11303000" cy="1574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Уровень текста 1…"/>
          <p:cNvSpPr txBox="1"/>
          <p:nvPr>
            <p:ph type="body" sz="quarter" idx="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24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  <a:sym typeface="Helvetica Neue"/>
              </a:defRPr>
            </a:lvl1pPr>
            <a:lvl2pPr marL="740832" indent="-296332" algn="ctr">
              <a:spcBef>
                <a:spcPts val="0"/>
              </a:spcBef>
              <a:buBlip>
                <a:blip r:embed="rId2"/>
              </a:buBlip>
              <a:defRPr i="1" sz="24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  <a:sym typeface="Helvetica Neue"/>
              </a:defRPr>
            </a:lvl2pPr>
            <a:lvl3pPr marL="1185332" indent="-296332" algn="ctr">
              <a:spcBef>
                <a:spcPts val="0"/>
              </a:spcBef>
              <a:buBlip>
                <a:blip r:embed="rId2"/>
              </a:buBlip>
              <a:defRPr i="1" sz="24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  <a:sym typeface="Helvetica Neue"/>
              </a:defRPr>
            </a:lvl3pPr>
            <a:lvl4pPr marL="1629833" indent="-296332" algn="ctr">
              <a:spcBef>
                <a:spcPts val="0"/>
              </a:spcBef>
              <a:buBlip>
                <a:blip r:embed="rId2"/>
              </a:buBlip>
              <a:defRPr i="1" sz="24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  <a:sym typeface="Helvetica Neue"/>
              </a:defRPr>
            </a:lvl4pPr>
            <a:lvl5pPr marL="2074333" indent="-296333" algn="ctr">
              <a:spcBef>
                <a:spcPts val="0"/>
              </a:spcBef>
              <a:buBlip>
                <a:blip r:embed="rId2"/>
              </a:buBlip>
              <a:defRPr i="1" sz="24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3" name="“Type a quote here.”"/>
          <p:cNvSpPr txBox="1"/>
          <p:nvPr>
            <p:ph type="body" sz="quarter" idx="13"/>
          </p:nvPr>
        </p:nvSpPr>
        <p:spPr>
          <a:xfrm>
            <a:off x="1270000" y="4267200"/>
            <a:ext cx="10464800" cy="647700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sp>
        <p:nvSpPr>
          <p:cNvPr id="9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143070724_2880x2159.jpeg"/>
          <p:cNvSpPr/>
          <p:nvPr>
            <p:ph type="pic" idx="13"/>
          </p:nvPr>
        </p:nvSpPr>
        <p:spPr>
          <a:xfrm>
            <a:off x="0" y="0"/>
            <a:ext cx="13010823" cy="9753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Изображение"/>
          <p:cNvSpPr/>
          <p:nvPr>
            <p:ph type="pic" idx="13"/>
          </p:nvPr>
        </p:nvSpPr>
        <p:spPr>
          <a:xfrm>
            <a:off x="774700" y="646263"/>
            <a:ext cx="11417300" cy="855901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Текст заголовка"/>
          <p:cNvSpPr txBox="1"/>
          <p:nvPr>
            <p:ph type="title"/>
          </p:nvPr>
        </p:nvSpPr>
        <p:spPr>
          <a:xfrm>
            <a:off x="787400" y="6807200"/>
            <a:ext cx="11430000" cy="1219200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заголовка</a:t>
            </a:r>
          </a:p>
        </p:txBody>
      </p:sp>
      <p:sp>
        <p:nvSpPr>
          <p:cNvPr id="2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Текст заголовка"/>
          <p:cNvSpPr txBox="1"/>
          <p:nvPr>
            <p:ph type="title"/>
          </p:nvPr>
        </p:nvSpPr>
        <p:spPr>
          <a:xfrm>
            <a:off x="787400" y="3657600"/>
            <a:ext cx="11430000" cy="24384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3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143070716_1012x1350.jpeg"/>
          <p:cNvSpPr/>
          <p:nvPr>
            <p:ph type="pic" sz="half" idx="13"/>
          </p:nvPr>
        </p:nvSpPr>
        <p:spPr>
          <a:xfrm>
            <a:off x="7010400" y="1257300"/>
            <a:ext cx="5407529" cy="721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8" name="Текст заголовка"/>
          <p:cNvSpPr txBox="1"/>
          <p:nvPr>
            <p:ph type="title"/>
          </p:nvPr>
        </p:nvSpPr>
        <p:spPr>
          <a:xfrm>
            <a:off x="787400" y="1384300"/>
            <a:ext cx="5638800" cy="3505200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заголовка</a:t>
            </a:r>
          </a:p>
        </p:txBody>
      </p:sp>
      <p:sp>
        <p:nvSpPr>
          <p:cNvPr id="39" name="Уровень текста 1…"/>
          <p:cNvSpPr txBox="1"/>
          <p:nvPr>
            <p:ph type="body" sz="quarter" idx="1"/>
          </p:nvPr>
        </p:nvSpPr>
        <p:spPr>
          <a:xfrm>
            <a:off x="787400" y="4876800"/>
            <a:ext cx="5638800" cy="37592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Текст заголовка"/>
          <p:cNvSpPr txBox="1"/>
          <p:nvPr>
            <p:ph type="title"/>
          </p:nvPr>
        </p:nvSpPr>
        <p:spPr>
          <a:xfrm>
            <a:off x="787400" y="254000"/>
            <a:ext cx="11430000" cy="24384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4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Текст заголовка"/>
          <p:cNvSpPr txBox="1"/>
          <p:nvPr>
            <p:ph type="title"/>
          </p:nvPr>
        </p:nvSpPr>
        <p:spPr>
          <a:xfrm>
            <a:off x="787400" y="254000"/>
            <a:ext cx="11430000" cy="24384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56" name="Уровень текста 1…"/>
          <p:cNvSpPr txBox="1"/>
          <p:nvPr>
            <p:ph type="body" idx="1"/>
          </p:nvPr>
        </p:nvSpPr>
        <p:spPr>
          <a:xfrm>
            <a:off x="787400" y="2768600"/>
            <a:ext cx="11430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143070716_1012x1350.jpeg"/>
          <p:cNvSpPr/>
          <p:nvPr>
            <p:ph type="pic" sz="half" idx="13"/>
          </p:nvPr>
        </p:nvSpPr>
        <p:spPr>
          <a:xfrm>
            <a:off x="7213600" y="2273300"/>
            <a:ext cx="5016500" cy="66920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5" name="Текст заголовка"/>
          <p:cNvSpPr txBox="1"/>
          <p:nvPr>
            <p:ph type="title"/>
          </p:nvPr>
        </p:nvSpPr>
        <p:spPr>
          <a:xfrm>
            <a:off x="787400" y="254000"/>
            <a:ext cx="11430000" cy="24384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66" name="Уровень текста 1…"/>
          <p:cNvSpPr txBox="1"/>
          <p:nvPr>
            <p:ph type="body" sz="half" idx="1"/>
          </p:nvPr>
        </p:nvSpPr>
        <p:spPr>
          <a:xfrm>
            <a:off x="787400" y="2768600"/>
            <a:ext cx="54229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143070718_1000x750.jpeg"/>
          <p:cNvSpPr/>
          <p:nvPr>
            <p:ph type="pic" sz="quarter" idx="13"/>
          </p:nvPr>
        </p:nvSpPr>
        <p:spPr>
          <a:xfrm>
            <a:off x="6808750" y="5099998"/>
            <a:ext cx="5370689" cy="402801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3" name="143070724_2880x2159.jpeg"/>
          <p:cNvSpPr/>
          <p:nvPr>
            <p:ph type="pic" sz="quarter" idx="14"/>
          </p:nvPr>
        </p:nvSpPr>
        <p:spPr>
          <a:xfrm>
            <a:off x="6858000" y="965200"/>
            <a:ext cx="5318755" cy="398722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143070716_1012x1350.jpeg"/>
          <p:cNvSpPr/>
          <p:nvPr>
            <p:ph type="pic" sz="half" idx="15"/>
          </p:nvPr>
        </p:nvSpPr>
        <p:spPr>
          <a:xfrm>
            <a:off x="1155700" y="1244600"/>
            <a:ext cx="5407496" cy="721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Номер слайда"/>
          <p:cNvSpPr txBox="1"/>
          <p:nvPr>
            <p:ph type="sldNum" sz="quarter" idx="2"/>
          </p:nvPr>
        </p:nvSpPr>
        <p:spPr>
          <a:xfrm>
            <a:off x="12534901" y="9311678"/>
            <a:ext cx="312015" cy="312344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Уровень текста 1…"/>
          <p:cNvSpPr txBox="1"/>
          <p:nvPr>
            <p:ph type="body" idx="1"/>
          </p:nvPr>
        </p:nvSpPr>
        <p:spPr>
          <a:xfrm>
            <a:off x="787400" y="1371600"/>
            <a:ext cx="11430000" cy="701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" name="Текст заголовка"/>
          <p:cNvSpPr txBox="1"/>
          <p:nvPr>
            <p:ph type="title"/>
          </p:nvPr>
        </p:nvSpPr>
        <p:spPr>
          <a:xfrm>
            <a:off x="1948462" y="1950720"/>
            <a:ext cx="10403841" cy="661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2536222" y="9311678"/>
            <a:ext cx="312014" cy="312344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defRPr b="1" sz="1400"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1pPr>
      <a:lvl2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2pPr>
      <a:lvl3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3pPr>
      <a:lvl4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4pPr>
      <a:lvl5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5pPr>
      <a:lvl6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6pPr>
      <a:lvl7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7pPr>
      <a:lvl8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8pPr>
      <a:lvl9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1pPr>
      <a:lvl2pPr marL="889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2pPr>
      <a:lvl3pPr marL="1333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3pPr>
      <a:lvl4pPr marL="1778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4pPr>
      <a:lvl5pPr marL="2222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5pPr>
      <a:lvl6pPr marL="2667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6pPr>
      <a:lvl7pPr marL="3111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7pPr>
      <a:lvl8pPr marL="3556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8pPr>
      <a:lvl9pPr marL="4000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Helvetica Neue Light"/>
          <a:ea typeface="Helvetica Neue Light"/>
          <a:cs typeface="Helvetica Neue Light"/>
          <a:sym typeface="Helvetica Neue Light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4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hyperlink" Target="https://github.com/krbroman/tetris_arduino/tree/master/Tetris" TargetMode="External"/><Relationship Id="rId4" Type="http://schemas.openxmlformats.org/officeDocument/2006/relationships/image" Target="../media/image6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reakout"/>
          <p:cNvSpPr txBox="1"/>
          <p:nvPr>
            <p:ph type="ctrTitle"/>
          </p:nvPr>
        </p:nvSpPr>
        <p:spPr>
          <a:xfrm>
            <a:off x="701130" y="271548"/>
            <a:ext cx="11303005" cy="3505205"/>
          </a:xfrm>
          <a:prstGeom prst="rect">
            <a:avLst/>
          </a:prstGeom>
        </p:spPr>
        <p:txBody>
          <a:bodyPr/>
          <a:lstStyle/>
          <a:p>
            <a:pPr/>
            <a:r>
              <a:t>Breakout</a:t>
            </a:r>
          </a:p>
        </p:txBody>
      </p:sp>
      <p:sp>
        <p:nvSpPr>
          <p:cNvPr id="119" name="Выполнил:…"/>
          <p:cNvSpPr txBox="1"/>
          <p:nvPr>
            <p:ph type="subTitle" sz="quarter" idx="1"/>
          </p:nvPr>
        </p:nvSpPr>
        <p:spPr>
          <a:xfrm>
            <a:off x="5705857" y="733014"/>
            <a:ext cx="11303005" cy="1574804"/>
          </a:xfrm>
          <a:prstGeom prst="rect">
            <a:avLst/>
          </a:prstGeom>
        </p:spPr>
        <p:txBody>
          <a:bodyPr/>
          <a:lstStyle/>
          <a:p>
            <a:pPr>
              <a:defRPr sz="3100"/>
            </a:pPr>
            <a:r>
              <a:t>Выполнил:</a:t>
            </a:r>
          </a:p>
          <a:p>
            <a:pPr>
              <a:defRPr sz="3100"/>
            </a:pPr>
            <a:r>
              <a:t>Голубев Роман Андреевич, 232 группа</a:t>
            </a:r>
          </a:p>
        </p:txBody>
      </p:sp>
      <p:grpSp>
        <p:nvGrpSpPr>
          <p:cNvPr id="122" name="Галерея изображений"/>
          <p:cNvGrpSpPr/>
          <p:nvPr/>
        </p:nvGrpSpPr>
        <p:grpSpPr>
          <a:xfrm>
            <a:off x="4198020" y="4160284"/>
            <a:ext cx="7008454" cy="4859545"/>
            <a:chOff x="0" y="0"/>
            <a:chExt cx="7008453" cy="4859544"/>
          </a:xfrm>
        </p:grpSpPr>
        <p:pic>
          <p:nvPicPr>
            <p:cNvPr id="120" name="Снимок экрана 2019-12-02 в 21.09.03.png" descr="Снимок экрана 2019-12-02 в 21.09.03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5625" r="0" b="5625"/>
            <a:stretch>
              <a:fillRect/>
            </a:stretch>
          </p:blipFill>
          <p:spPr>
            <a:xfrm>
              <a:off x="0" y="-1"/>
              <a:ext cx="7008454" cy="433351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1" name="Прямоугольник"/>
            <p:cNvSpPr txBox="1"/>
            <p:nvPr/>
          </p:nvSpPr>
          <p:spPr>
            <a:xfrm>
              <a:off x="0" y="4409711"/>
              <a:ext cx="7008454" cy="4498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2000"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1pPr>
            </a:lstStyle>
            <a:p>
              <a:pPr/>
              <a:r>
                <a:t> 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Инструкция по эксплуатации"/>
          <p:cNvSpPr txBox="1"/>
          <p:nvPr>
            <p:ph type="title"/>
          </p:nvPr>
        </p:nvSpPr>
        <p:spPr>
          <a:xfrm>
            <a:off x="787400" y="578494"/>
            <a:ext cx="9881429" cy="1146125"/>
          </a:xfrm>
          <a:prstGeom prst="rect">
            <a:avLst/>
          </a:prstGeom>
        </p:spPr>
        <p:txBody>
          <a:bodyPr/>
          <a:lstStyle>
            <a:lvl1pPr defTabSz="473201">
              <a:defRPr sz="5800">
                <a:effectLst>
                  <a:outerShdw sx="100000" sy="100000" kx="0" ky="0" algn="b" rotWithShape="0" blurRad="38100" dist="30861" dir="5400000">
                    <a:srgbClr val="000000"/>
                  </a:outerShdw>
                </a:effectLst>
              </a:defRPr>
            </a:lvl1pPr>
          </a:lstStyle>
          <a:p>
            <a:pPr/>
            <a:r>
              <a:t>Инструкция по эксплуатации </a:t>
            </a:r>
          </a:p>
        </p:txBody>
      </p:sp>
      <p:sp>
        <p:nvSpPr>
          <p:cNvPr id="173" name="Двигая стиком, вверх-вниз можно выбирать пункты из меню: Начало игры, рекорды, настройки, выход из игры…"/>
          <p:cNvSpPr txBox="1"/>
          <p:nvPr>
            <p:ph type="body" idx="1"/>
          </p:nvPr>
        </p:nvSpPr>
        <p:spPr>
          <a:xfrm>
            <a:off x="715757" y="3177533"/>
            <a:ext cx="11573286" cy="5695893"/>
          </a:xfrm>
          <a:prstGeom prst="rect">
            <a:avLst/>
          </a:prstGeom>
        </p:spPr>
        <p:txBody>
          <a:bodyPr/>
          <a:lstStyle/>
          <a:p>
            <a:pPr marL="395604" indent="-395604" defTabSz="519937">
              <a:spcBef>
                <a:spcPts val="3200"/>
              </a:spcBef>
              <a:buBlip>
                <a:blip r:embed="rId2"/>
              </a:buBlip>
              <a:defRPr sz="3200">
                <a:effectLst>
                  <a:outerShdw sx="100000" sy="100000" kx="0" ky="0" algn="b" rotWithShape="0" blurRad="50800" dist="33909" dir="5400000">
                    <a:srgbClr val="000000"/>
                  </a:outerShdw>
                </a:effectLst>
              </a:defRPr>
            </a:pPr>
            <a:r>
              <a:t>Кнопками «A» и «C» можно выбирать пункты из меню: Начало игры, рекорды, настройки, выход из игры</a:t>
            </a:r>
          </a:p>
          <a:p>
            <a:pPr marL="395604" indent="-395604" defTabSz="519937">
              <a:spcBef>
                <a:spcPts val="3200"/>
              </a:spcBef>
              <a:buBlip>
                <a:blip r:embed="rId2"/>
              </a:buBlip>
              <a:defRPr sz="3200">
                <a:effectLst>
                  <a:outerShdw sx="100000" sy="100000" kx="0" ky="0" algn="b" rotWithShape="0" blurRad="50800" dist="33909" dir="5400000">
                    <a:srgbClr val="000000"/>
                  </a:outerShdw>
                </a:effectLst>
              </a:defRPr>
            </a:pPr>
            <a:r>
              <a:t>Нажав кнопки “E” или “G”, можно включить нужный вам пункт</a:t>
            </a:r>
          </a:p>
          <a:p>
            <a:pPr marL="395604" indent="-395604" defTabSz="519937">
              <a:spcBef>
                <a:spcPts val="3200"/>
              </a:spcBef>
              <a:buBlip>
                <a:blip r:embed="rId2"/>
              </a:buBlip>
              <a:defRPr sz="3200">
                <a:effectLst>
                  <a:outerShdw sx="100000" sy="100000" kx="0" ky="0" algn="b" rotWithShape="0" blurRad="50800" dist="33909" dir="5400000">
                    <a:srgbClr val="000000"/>
                  </a:outerShdw>
                </a:effectLst>
              </a:defRPr>
            </a:pPr>
            <a:r>
              <a:t>В Рекордах вы можете просто посмотреть “Топ” этой игры</a:t>
            </a:r>
          </a:p>
          <a:p>
            <a:pPr marL="395604" indent="-395604" defTabSz="519937">
              <a:spcBef>
                <a:spcPts val="3200"/>
              </a:spcBef>
              <a:buBlip>
                <a:blip r:embed="rId2"/>
              </a:buBlip>
              <a:defRPr sz="3200">
                <a:effectLst>
                  <a:outerShdw sx="100000" sy="100000" kx="0" ky="0" algn="b" rotWithShape="0" blurRad="50800" dist="33909" dir="5400000">
                    <a:srgbClr val="000000"/>
                  </a:outerShdw>
                </a:effectLst>
              </a:defRPr>
            </a:pPr>
            <a:r>
              <a:t>В настройках вы можете поменять сложность, размер карты(3-ий размер перевернут на 90 градусов), контраст или выйти обратно в меню</a:t>
            </a:r>
          </a:p>
        </p:txBody>
      </p:sp>
      <p:sp>
        <p:nvSpPr>
          <p:cNvPr id="174" name="Меню:"/>
          <p:cNvSpPr txBox="1"/>
          <p:nvPr/>
        </p:nvSpPr>
        <p:spPr>
          <a:xfrm>
            <a:off x="1175598" y="2084160"/>
            <a:ext cx="1667561" cy="7338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Меню: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Инструкция по эксплуатации"/>
          <p:cNvSpPr txBox="1"/>
          <p:nvPr>
            <p:ph type="title"/>
          </p:nvPr>
        </p:nvSpPr>
        <p:spPr>
          <a:xfrm>
            <a:off x="774919" y="295560"/>
            <a:ext cx="9821366" cy="1806669"/>
          </a:xfrm>
          <a:prstGeom prst="rect">
            <a:avLst/>
          </a:prstGeom>
        </p:spPr>
        <p:txBody>
          <a:bodyPr/>
          <a:lstStyle>
            <a:lvl1pPr defTabSz="467359">
              <a:defRPr sz="5700">
                <a:effectLst>
                  <a:outerShdw sx="100000" sy="100000" kx="0" ky="0" algn="b" rotWithShape="0" blurRad="38100" dist="30480" dir="5400000">
                    <a:srgbClr val="000000"/>
                  </a:outerShdw>
                </a:effectLst>
              </a:defRPr>
            </a:lvl1pPr>
          </a:lstStyle>
          <a:p>
            <a:pPr/>
            <a:r>
              <a:t>Инструкция по эксплуатации</a:t>
            </a:r>
          </a:p>
        </p:txBody>
      </p:sp>
      <p:sp>
        <p:nvSpPr>
          <p:cNvPr id="177" name="Чтобы отпустить мячик от платформы, нажмите кнопку “А” или потяните стих вверх…"/>
          <p:cNvSpPr txBox="1"/>
          <p:nvPr>
            <p:ph type="body" idx="1"/>
          </p:nvPr>
        </p:nvSpPr>
        <p:spPr>
          <a:xfrm>
            <a:off x="787400" y="3891415"/>
            <a:ext cx="11430000" cy="5228698"/>
          </a:xfrm>
          <a:prstGeom prst="rect">
            <a:avLst/>
          </a:prstGeom>
        </p:spPr>
        <p:txBody>
          <a:bodyPr/>
          <a:lstStyle/>
          <a:p>
            <a:pPr marL="377825" indent="-377825" defTabSz="496569">
              <a:spcBef>
                <a:spcPts val="3000"/>
              </a:spcBef>
              <a:buBlip>
                <a:blip r:embed="rId2"/>
              </a:buBlip>
              <a:defRPr sz="3000">
                <a:effectLst>
                  <a:outerShdw sx="100000" sy="100000" kx="0" ky="0" algn="b" rotWithShape="0" blurRad="38100" dist="32385" dir="5400000">
                    <a:srgbClr val="000000"/>
                  </a:outerShdw>
                </a:effectLst>
              </a:defRPr>
            </a:pPr>
            <a:r>
              <a:t>Чтобы отпустить мячик от платформы, нажмите кнопку “А” или потяните стик вверх</a:t>
            </a:r>
          </a:p>
          <a:p>
            <a:pPr marL="377825" indent="-377825" defTabSz="496569">
              <a:spcBef>
                <a:spcPts val="3000"/>
              </a:spcBef>
              <a:buBlip>
                <a:blip r:embed="rId2"/>
              </a:buBlip>
              <a:defRPr sz="3000">
                <a:effectLst>
                  <a:outerShdw sx="100000" sy="100000" kx="0" ky="0" algn="b" rotWithShape="0" blurRad="38100" dist="32385" dir="5400000">
                    <a:srgbClr val="000000"/>
                  </a:outerShdw>
                </a:effectLst>
              </a:defRPr>
            </a:pPr>
            <a:r>
              <a:t>Чтобы двигать платформой, используйте кнопки “В” и “D” или двигайте стик влево-вправо</a:t>
            </a:r>
          </a:p>
          <a:p>
            <a:pPr marL="377825" indent="-377825" defTabSz="496569">
              <a:spcBef>
                <a:spcPts val="3000"/>
              </a:spcBef>
              <a:buBlip>
                <a:blip r:embed="rId2"/>
              </a:buBlip>
              <a:defRPr sz="3000">
                <a:effectLst>
                  <a:outerShdw sx="100000" sy="100000" kx="0" ky="0" algn="b" rotWithShape="0" blurRad="38100" dist="32385" dir="5400000">
                    <a:srgbClr val="000000"/>
                  </a:outerShdw>
                </a:effectLst>
              </a:defRPr>
            </a:pPr>
            <a:r>
              <a:t>При окончании игры вы попадете в настройку вашего рекорда. После чего  при нажатии “G” вы начнете игру заново, а при “E” или “F” - выйдете в меню</a:t>
            </a:r>
          </a:p>
          <a:p>
            <a:pPr marL="377825" indent="-377825" defTabSz="496569">
              <a:spcBef>
                <a:spcPts val="3000"/>
              </a:spcBef>
              <a:buBlip>
                <a:blip r:embed="rId2"/>
              </a:buBlip>
              <a:defRPr sz="3000">
                <a:effectLst>
                  <a:outerShdw sx="100000" sy="100000" kx="0" ky="0" algn="b" rotWithShape="0" blurRad="38100" dist="32385" dir="5400000">
                    <a:srgbClr val="000000"/>
                  </a:outerShdw>
                </a:effectLst>
              </a:defRPr>
            </a:pPr>
            <a:r>
              <a:t>Во время игры вы спокойно можете выйти в меню, нажав “F”</a:t>
            </a:r>
          </a:p>
        </p:txBody>
      </p:sp>
      <p:sp>
        <p:nvSpPr>
          <p:cNvPr id="178" name="Игра:"/>
          <p:cNvSpPr txBox="1"/>
          <p:nvPr/>
        </p:nvSpPr>
        <p:spPr>
          <a:xfrm>
            <a:off x="1065895" y="2243007"/>
            <a:ext cx="1437666" cy="7338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Игра: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Спасибо за внимание!"/>
          <p:cNvSpPr txBox="1"/>
          <p:nvPr>
            <p:ph type="title"/>
          </p:nvPr>
        </p:nvSpPr>
        <p:spPr>
          <a:xfrm>
            <a:off x="1562100" y="3568700"/>
            <a:ext cx="11430000" cy="2438400"/>
          </a:xfrm>
          <a:prstGeom prst="rect">
            <a:avLst/>
          </a:prstGeom>
        </p:spPr>
        <p:txBody>
          <a:bodyPr/>
          <a:lstStyle/>
          <a:p>
            <a:pPr/>
            <a:r>
              <a:t>Спасибо за внимание!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Общая постановка задачи"/>
          <p:cNvSpPr txBox="1"/>
          <p:nvPr>
            <p:ph type="title"/>
          </p:nvPr>
        </p:nvSpPr>
        <p:spPr>
          <a:xfrm>
            <a:off x="575229" y="381266"/>
            <a:ext cx="10206023" cy="1849865"/>
          </a:xfrm>
          <a:prstGeom prst="rect">
            <a:avLst/>
          </a:prstGeom>
        </p:spPr>
        <p:txBody>
          <a:bodyPr/>
          <a:lstStyle>
            <a:lvl1pPr>
              <a:defRPr sz="6100"/>
            </a:lvl1pPr>
          </a:lstStyle>
          <a:p>
            <a:pPr/>
            <a:r>
              <a:t>Общая постановка задачи</a:t>
            </a:r>
          </a:p>
        </p:txBody>
      </p:sp>
      <p:sp>
        <p:nvSpPr>
          <p:cNvPr id="125" name="Реализовать игру Breakout на Arduino с джойстиком и экраном 84x48"/>
          <p:cNvSpPr txBox="1"/>
          <p:nvPr/>
        </p:nvSpPr>
        <p:spPr>
          <a:xfrm>
            <a:off x="361418" y="3065455"/>
            <a:ext cx="11629851" cy="12309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7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Реализовать игру Breakout на Arduino с джойстиком и экраном 84x48 </a:t>
            </a:r>
          </a:p>
        </p:txBody>
      </p:sp>
      <p:grpSp>
        <p:nvGrpSpPr>
          <p:cNvPr id="128" name="Галерея изображений"/>
          <p:cNvGrpSpPr/>
          <p:nvPr/>
        </p:nvGrpSpPr>
        <p:grpSpPr>
          <a:xfrm>
            <a:off x="5654326" y="5130751"/>
            <a:ext cx="5225508" cy="4537777"/>
            <a:chOff x="0" y="0"/>
            <a:chExt cx="5225507" cy="4537776"/>
          </a:xfrm>
        </p:grpSpPr>
        <p:pic>
          <p:nvPicPr>
            <p:cNvPr id="126" name="introduction-to-phaser-3-building-breakout-4.png" descr="introduction-to-phaser-3-building-breakout-4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2017" r="0" b="2016"/>
            <a:stretch>
              <a:fillRect/>
            </a:stretch>
          </p:blipFill>
          <p:spPr>
            <a:xfrm>
              <a:off x="0" y="-1"/>
              <a:ext cx="5225508" cy="401174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7" name="Прямоугольник"/>
            <p:cNvSpPr txBox="1"/>
            <p:nvPr/>
          </p:nvSpPr>
          <p:spPr>
            <a:xfrm>
              <a:off x="0" y="4087943"/>
              <a:ext cx="5225508" cy="4498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2000"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1pPr>
            </a:lstStyle>
            <a:p>
              <a:pPr/>
              <a:r>
                <a:t> 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Требования к выполнению задачи:"/>
          <p:cNvSpPr txBox="1"/>
          <p:nvPr>
            <p:ph type="title"/>
          </p:nvPr>
        </p:nvSpPr>
        <p:spPr>
          <a:xfrm>
            <a:off x="600190" y="119319"/>
            <a:ext cx="9603931" cy="2698402"/>
          </a:xfrm>
          <a:prstGeom prst="rect">
            <a:avLst/>
          </a:prstGeom>
        </p:spPr>
        <p:txBody>
          <a:bodyPr/>
          <a:lstStyle>
            <a:lvl1pPr>
              <a:defRPr sz="5800"/>
            </a:lvl1pPr>
          </a:lstStyle>
          <a:p>
            <a:pPr/>
            <a:r>
              <a:t>Требования к выполнению задачи:</a:t>
            </a:r>
          </a:p>
        </p:txBody>
      </p:sp>
      <p:sp>
        <p:nvSpPr>
          <p:cNvPr id="131" name="•Реализовать меню, возможность игры на разных аккаунтах, таблицу рекордов, настройку и анимацию на старте программы.…"/>
          <p:cNvSpPr txBox="1"/>
          <p:nvPr>
            <p:ph type="body" sz="quarter" idx="1"/>
          </p:nvPr>
        </p:nvSpPr>
        <p:spPr>
          <a:xfrm>
            <a:off x="600190" y="3249652"/>
            <a:ext cx="9603931" cy="2347381"/>
          </a:xfrm>
          <a:prstGeom prst="rect">
            <a:avLst/>
          </a:prstGeom>
        </p:spPr>
        <p:txBody>
          <a:bodyPr/>
          <a:lstStyle/>
          <a:p>
            <a:pPr algn="just" defTabSz="349756">
              <a:lnSpc>
                <a:spcPts val="3200"/>
              </a:lnSpc>
              <a:defRPr sz="1900">
                <a:solidFill>
                  <a:srgbClr val="FFFFFF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t>•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Реализовать меню, возможность игры на разных аккаунтах, таблицу рекордов, настройку и анимацию на старте программы. </a:t>
            </a:r>
            <a:endParaRPr sz="900">
              <a:latin typeface="Times"/>
              <a:ea typeface="Times"/>
              <a:cs typeface="Times"/>
              <a:sym typeface="Times"/>
            </a:endParaRPr>
          </a:p>
          <a:p>
            <a:pPr algn="just" defTabSz="349756">
              <a:lnSpc>
                <a:spcPts val="3200"/>
              </a:lnSpc>
              <a:defRPr sz="1900">
                <a:solidFill>
                  <a:srgbClr val="FFFFFF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t>•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«Настройка» и «Таблица рекордов» сохраняется после выключения питания. </a:t>
            </a:r>
            <a:endParaRPr sz="900">
              <a:latin typeface="Times"/>
              <a:ea typeface="Times"/>
              <a:cs typeface="Times"/>
              <a:sym typeface="Times"/>
            </a:endParaRPr>
          </a:p>
          <a:p>
            <a:pPr algn="just" defTabSz="349756">
              <a:lnSpc>
                <a:spcPts val="3200"/>
              </a:lnSpc>
              <a:defRPr sz="1900">
                <a:solidFill>
                  <a:srgbClr val="FFFFFF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t>•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Настройки должны включать в себя как минимум два пункта: скорость и масштаб (от 1 до 3).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Описание использованных устройств"/>
          <p:cNvSpPr txBox="1"/>
          <p:nvPr>
            <p:ph type="title"/>
          </p:nvPr>
        </p:nvSpPr>
        <p:spPr>
          <a:xfrm>
            <a:off x="575229" y="747787"/>
            <a:ext cx="10282906" cy="1662946"/>
          </a:xfrm>
          <a:prstGeom prst="rect">
            <a:avLst/>
          </a:prstGeom>
        </p:spPr>
        <p:txBody>
          <a:bodyPr/>
          <a:lstStyle>
            <a:lvl1pPr defTabSz="414780">
              <a:defRPr sz="5100">
                <a:effectLst>
                  <a:outerShdw sx="100000" sy="100000" kx="0" ky="0" algn="b" rotWithShape="0" blurRad="38100" dist="27050" dir="5400000">
                    <a:srgbClr val="000000"/>
                  </a:outerShdw>
                </a:effectLst>
              </a:defRPr>
            </a:lvl1pPr>
          </a:lstStyle>
          <a:p>
            <a:pPr/>
            <a:r>
              <a:t>Описание использованных устройств</a:t>
            </a:r>
          </a:p>
        </p:txBody>
      </p:sp>
      <p:grpSp>
        <p:nvGrpSpPr>
          <p:cNvPr id="136" name="Галерея изображений"/>
          <p:cNvGrpSpPr/>
          <p:nvPr/>
        </p:nvGrpSpPr>
        <p:grpSpPr>
          <a:xfrm>
            <a:off x="4774223" y="3684587"/>
            <a:ext cx="4248070" cy="3812732"/>
            <a:chOff x="0" y="0"/>
            <a:chExt cx="4248069" cy="3812730"/>
          </a:xfrm>
        </p:grpSpPr>
        <p:pic>
          <p:nvPicPr>
            <p:cNvPr id="134" name="Funduino-Joystick-Shield-Top.jpg" descr="Funduino-Joystick-Shield-Top.jp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1531" t="0" r="1530" b="0"/>
            <a:stretch>
              <a:fillRect/>
            </a:stretch>
          </p:blipFill>
          <p:spPr>
            <a:xfrm>
              <a:off x="-1" y="0"/>
              <a:ext cx="4248070" cy="32867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5" name="JoyStick Shield"/>
            <p:cNvSpPr txBox="1"/>
            <p:nvPr/>
          </p:nvSpPr>
          <p:spPr>
            <a:xfrm>
              <a:off x="-1" y="3362898"/>
              <a:ext cx="4248070" cy="4498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2000"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1pPr>
            </a:lstStyle>
            <a:p>
              <a:pPr/>
              <a:r>
                <a:t>JoyStick Shield</a:t>
              </a:r>
            </a:p>
          </p:txBody>
        </p:sp>
      </p:grpSp>
      <p:grpSp>
        <p:nvGrpSpPr>
          <p:cNvPr id="139" name="Галерея изображений"/>
          <p:cNvGrpSpPr/>
          <p:nvPr/>
        </p:nvGrpSpPr>
        <p:grpSpPr>
          <a:xfrm>
            <a:off x="143622" y="3734363"/>
            <a:ext cx="4512967" cy="3713180"/>
            <a:chOff x="0" y="0"/>
            <a:chExt cx="4512966" cy="3713179"/>
          </a:xfrm>
        </p:grpSpPr>
        <p:pic>
          <p:nvPicPr>
            <p:cNvPr id="137" name="ArduinoUno_R3_Front.jpg" descr="ArduinoUno_R3_Front.jp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1069" t="0" r="1068" b="0"/>
            <a:stretch>
              <a:fillRect/>
            </a:stretch>
          </p:blipFill>
          <p:spPr>
            <a:xfrm>
              <a:off x="-1" y="0"/>
              <a:ext cx="4512967" cy="318714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8" name="Arduino Uno R3"/>
            <p:cNvSpPr txBox="1"/>
            <p:nvPr/>
          </p:nvSpPr>
          <p:spPr>
            <a:xfrm>
              <a:off x="0" y="3263346"/>
              <a:ext cx="4512965" cy="4498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2000"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1pPr>
            </a:lstStyle>
            <a:p>
              <a:pPr/>
              <a:r>
                <a:t>Arduino Uno R3</a:t>
              </a:r>
            </a:p>
          </p:txBody>
        </p:sp>
      </p:grpSp>
      <p:grpSp>
        <p:nvGrpSpPr>
          <p:cNvPr id="142" name="Галерея изображений"/>
          <p:cNvGrpSpPr/>
          <p:nvPr/>
        </p:nvGrpSpPr>
        <p:grpSpPr>
          <a:xfrm>
            <a:off x="9139928" y="3660697"/>
            <a:ext cx="3751430" cy="3860511"/>
            <a:chOff x="0" y="0"/>
            <a:chExt cx="3751429" cy="3860510"/>
          </a:xfrm>
        </p:grpSpPr>
        <p:pic>
          <p:nvPicPr>
            <p:cNvPr id="140" name="HTB1DHq_JQyWBuNjy0Fpq6yssXXa4.jpg" descr="HTB1DHq_JQyWBuNjy0Fpq6yssXXa4.jp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5557" r="0" b="5555"/>
            <a:stretch>
              <a:fillRect/>
            </a:stretch>
          </p:blipFill>
          <p:spPr>
            <a:xfrm>
              <a:off x="-1" y="0"/>
              <a:ext cx="3751431" cy="3334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1" name="LCD5110 (84x48)"/>
            <p:cNvSpPr txBox="1"/>
            <p:nvPr/>
          </p:nvSpPr>
          <p:spPr>
            <a:xfrm>
              <a:off x="-1" y="3410677"/>
              <a:ext cx="3751430" cy="4498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2000"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1pPr>
            </a:lstStyle>
            <a:p>
              <a:pPr/>
              <a:r>
                <a:t>LCD5110 (84x48)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Общая схема подключения устройств"/>
          <p:cNvSpPr txBox="1"/>
          <p:nvPr>
            <p:ph type="title"/>
          </p:nvPr>
        </p:nvSpPr>
        <p:spPr>
          <a:xfrm>
            <a:off x="712514" y="685385"/>
            <a:ext cx="9990980" cy="1618873"/>
          </a:xfrm>
          <a:prstGeom prst="rect">
            <a:avLst/>
          </a:prstGeom>
        </p:spPr>
        <p:txBody>
          <a:bodyPr/>
          <a:lstStyle>
            <a:lvl1pPr defTabSz="403097">
              <a:defRPr sz="4900">
                <a:effectLst>
                  <a:outerShdw sx="100000" sy="100000" kx="0" ky="0" algn="b" rotWithShape="0" blurRad="38100" dist="26289" dir="5400000">
                    <a:srgbClr val="000000"/>
                  </a:outerShdw>
                </a:effectLst>
              </a:defRPr>
            </a:lvl1pPr>
          </a:lstStyle>
          <a:p>
            <a:pPr/>
            <a:r>
              <a:t>Общая схема подключения устройств</a:t>
            </a:r>
          </a:p>
        </p:txBody>
      </p:sp>
      <p:sp>
        <p:nvSpPr>
          <p:cNvPr id="145" name="pinMode(7, OUTPUT);…"/>
          <p:cNvSpPr txBox="1"/>
          <p:nvPr/>
        </p:nvSpPr>
        <p:spPr>
          <a:xfrm>
            <a:off x="534751" y="2548416"/>
            <a:ext cx="5273235" cy="1381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pinMode(7, OUTPUT);</a:t>
            </a:r>
          </a:p>
          <a:p>
            <a: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digitalWrite(7, LOW);</a:t>
            </a:r>
          </a:p>
        </p:txBody>
      </p:sp>
      <p:sp>
        <p:nvSpPr>
          <p:cNvPr id="146" name="Подключение Joystick:…"/>
          <p:cNvSpPr txBox="1"/>
          <p:nvPr/>
        </p:nvSpPr>
        <p:spPr>
          <a:xfrm>
            <a:off x="349490" y="4481757"/>
            <a:ext cx="2856226" cy="40047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300">
                <a:solidFill>
                  <a:srgbClr val="FFFFF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Подключение Joystick:</a:t>
            </a:r>
          </a:p>
          <a:p>
            <a:pPr>
              <a:defRPr sz="2300">
                <a:solidFill>
                  <a:srgbClr val="FFFFF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A0 - Ось X</a:t>
            </a:r>
          </a:p>
          <a:p>
            <a:pPr>
              <a:defRPr sz="2300">
                <a:solidFill>
                  <a:srgbClr val="FFFFF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A1 - Ось Y</a:t>
            </a:r>
          </a:p>
          <a:p>
            <a:pPr>
              <a:defRPr sz="2300">
                <a:solidFill>
                  <a:srgbClr val="FFFFF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D2 - A</a:t>
            </a:r>
          </a:p>
          <a:p>
            <a:pPr>
              <a:defRPr sz="2300">
                <a:solidFill>
                  <a:srgbClr val="FFFFF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D3 - B</a:t>
            </a:r>
          </a:p>
          <a:p>
            <a:pPr>
              <a:defRPr sz="2300">
                <a:solidFill>
                  <a:srgbClr val="FFFFF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D4 - C</a:t>
            </a:r>
          </a:p>
          <a:p>
            <a:pPr>
              <a:defRPr sz="2300">
                <a:solidFill>
                  <a:srgbClr val="FFFFF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D5 - D</a:t>
            </a:r>
          </a:p>
          <a:p>
            <a:pPr>
              <a:defRPr sz="2300">
                <a:solidFill>
                  <a:srgbClr val="FFFFF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D6 - E</a:t>
            </a:r>
          </a:p>
          <a:p>
            <a:pPr>
              <a:defRPr sz="2300">
                <a:solidFill>
                  <a:srgbClr val="FFFFF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D7 - F</a:t>
            </a:r>
          </a:p>
          <a:p>
            <a:pPr>
              <a:defRPr sz="2300">
                <a:solidFill>
                  <a:srgbClr val="FFFFF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D8 - K</a:t>
            </a:r>
          </a:p>
        </p:txBody>
      </p:sp>
      <p:sp>
        <p:nvSpPr>
          <p:cNvPr id="147" name="Подключение…"/>
          <p:cNvSpPr txBox="1"/>
          <p:nvPr/>
        </p:nvSpPr>
        <p:spPr>
          <a:xfrm>
            <a:off x="3193865" y="4303956"/>
            <a:ext cx="2019669" cy="36491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300">
                <a:solidFill>
                  <a:srgbClr val="F6F4F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Подключение </a:t>
            </a:r>
          </a:p>
          <a:p>
            <a:pPr>
              <a:defRPr sz="2300">
                <a:solidFill>
                  <a:srgbClr val="F6F4F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экрана:</a:t>
            </a:r>
          </a:p>
          <a:p>
            <a:pPr>
              <a:defRPr sz="2300">
                <a:solidFill>
                  <a:srgbClr val="F6F4F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GND - D7</a:t>
            </a:r>
          </a:p>
          <a:p>
            <a:pPr>
              <a:defRPr sz="2300">
                <a:solidFill>
                  <a:srgbClr val="F6F4F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BL - KEY</a:t>
            </a:r>
          </a:p>
          <a:p>
            <a:pPr>
              <a:defRPr sz="2300">
                <a:solidFill>
                  <a:srgbClr val="F6F4F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VCC - 3V3</a:t>
            </a:r>
          </a:p>
          <a:p>
            <a:pPr>
              <a:defRPr sz="2300">
                <a:solidFill>
                  <a:srgbClr val="F6F4F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Clk - D9</a:t>
            </a:r>
          </a:p>
          <a:p>
            <a:pPr>
              <a:defRPr sz="2300">
                <a:solidFill>
                  <a:srgbClr val="F6F4F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Din - D10</a:t>
            </a:r>
          </a:p>
          <a:p>
            <a:pPr>
              <a:defRPr sz="2300">
                <a:solidFill>
                  <a:srgbClr val="F6F4F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DC - D11</a:t>
            </a:r>
          </a:p>
          <a:p>
            <a:pPr>
              <a:defRPr sz="2300">
                <a:solidFill>
                  <a:srgbClr val="F6F4F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CE - D12</a:t>
            </a:r>
          </a:p>
          <a:p>
            <a:pPr>
              <a:defRPr sz="2300">
                <a:solidFill>
                  <a:srgbClr val="F6F4F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RST - D13</a:t>
            </a:r>
          </a:p>
        </p:txBody>
      </p:sp>
      <p:grpSp>
        <p:nvGrpSpPr>
          <p:cNvPr id="150" name="Галерея изображений"/>
          <p:cNvGrpSpPr/>
          <p:nvPr/>
        </p:nvGrpSpPr>
        <p:grpSpPr>
          <a:xfrm>
            <a:off x="6723661" y="3369153"/>
            <a:ext cx="5797904" cy="5082817"/>
            <a:chOff x="0" y="0"/>
            <a:chExt cx="5797902" cy="5082815"/>
          </a:xfrm>
        </p:grpSpPr>
        <p:pic>
          <p:nvPicPr>
            <p:cNvPr id="148" name="DOC003985250.jpg" descr="DOC003985250.jp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690" r="0" b="689"/>
            <a:stretch>
              <a:fillRect/>
            </a:stretch>
          </p:blipFill>
          <p:spPr>
            <a:xfrm>
              <a:off x="0" y="-1"/>
              <a:ext cx="5797903" cy="467641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9" name="Прямоугольник"/>
            <p:cNvSpPr txBox="1"/>
            <p:nvPr/>
          </p:nvSpPr>
          <p:spPr>
            <a:xfrm>
              <a:off x="0" y="4752615"/>
              <a:ext cx="5797903" cy="330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 algn="l" defTabSz="457200">
                <a:defRPr sz="1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pPr>
                <a:defRPr>
                  <a:effectLst/>
                </a:defRPr>
              </a:pPr>
              <a:r>
                <a:t> 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Описание использованных библиотек"/>
          <p:cNvSpPr txBox="1"/>
          <p:nvPr>
            <p:ph type="title"/>
          </p:nvPr>
        </p:nvSpPr>
        <p:spPr>
          <a:xfrm>
            <a:off x="787400" y="529497"/>
            <a:ext cx="11021260" cy="1326704"/>
          </a:xfrm>
          <a:prstGeom prst="rect">
            <a:avLst/>
          </a:prstGeom>
        </p:spPr>
        <p:txBody>
          <a:bodyPr/>
          <a:lstStyle>
            <a:lvl1pPr defTabSz="403097">
              <a:defRPr sz="4900">
                <a:effectLst>
                  <a:outerShdw sx="100000" sy="100000" kx="0" ky="0" algn="b" rotWithShape="0" blurRad="38100" dist="26289" dir="5400000">
                    <a:srgbClr val="000000"/>
                  </a:outerShdw>
                </a:effectLst>
              </a:defRPr>
            </a:lvl1pPr>
          </a:lstStyle>
          <a:p>
            <a:pPr/>
            <a:r>
              <a:t>Описание использованных библиотек</a:t>
            </a:r>
          </a:p>
        </p:txBody>
      </p:sp>
      <p:sp>
        <p:nvSpPr>
          <p:cNvPr id="153" name="&lt;LCD5110_Graph.h&gt; - библиотека для реализации вывода изображения на экран…"/>
          <p:cNvSpPr txBox="1"/>
          <p:nvPr>
            <p:ph type="body" sz="half" idx="1"/>
          </p:nvPr>
        </p:nvSpPr>
        <p:spPr>
          <a:xfrm>
            <a:off x="787398" y="2768600"/>
            <a:ext cx="5722732" cy="5152398"/>
          </a:xfrm>
          <a:prstGeom prst="rect">
            <a:avLst/>
          </a:prstGeom>
        </p:spPr>
        <p:txBody>
          <a:bodyPr/>
          <a:lstStyle/>
          <a:p>
            <a:pPr marL="364488" indent="-364488" defTabSz="479044">
              <a:spcBef>
                <a:spcPts val="2900"/>
              </a:spcBef>
              <a:buBlip>
                <a:blip r:embed="rId2"/>
              </a:buBlip>
              <a:defRPr sz="2900">
                <a:effectLst>
                  <a:outerShdw sx="100000" sy="100000" kx="0" ky="0" algn="b" rotWithShape="0" blurRad="38100" dist="31242" dir="5400000">
                    <a:srgbClr val="000000"/>
                  </a:outerShdw>
                </a:effectLst>
              </a:defRPr>
            </a:pPr>
            <a:r>
              <a:t>&lt;LCD5110_Graph.h&gt; - библиотека для реализации вывода изображения на экран</a:t>
            </a:r>
          </a:p>
          <a:p>
            <a:pPr marL="364488" indent="-364488" defTabSz="479044">
              <a:spcBef>
                <a:spcPts val="2900"/>
              </a:spcBef>
              <a:buBlip>
                <a:blip r:embed="rId2"/>
              </a:buBlip>
              <a:defRPr sz="2900">
                <a:effectLst>
                  <a:outerShdw sx="100000" sy="100000" kx="0" ky="0" algn="b" rotWithShape="0" blurRad="38100" dist="31242" dir="5400000">
                    <a:srgbClr val="000000"/>
                  </a:outerShdw>
                </a:effectLst>
              </a:defRPr>
            </a:pPr>
            <a:r>
              <a:t>&lt;EEPROM.h&gt; - библиотека для работы с энергонезависимой памятью</a:t>
            </a:r>
          </a:p>
          <a:p>
            <a:pPr marL="364488" indent="-364488" defTabSz="479044">
              <a:spcBef>
                <a:spcPts val="2900"/>
              </a:spcBef>
              <a:buBlip>
                <a:blip r:embed="rId2"/>
              </a:buBlip>
              <a:defRPr sz="2900">
                <a:effectLst>
                  <a:outerShdw sx="100000" sy="100000" kx="0" ky="0" algn="b" rotWithShape="0" blurRad="38100" dist="31242" dir="5400000">
                    <a:srgbClr val="000000"/>
                  </a:outerShdw>
                </a:effectLst>
              </a:defRPr>
            </a:pPr>
            <a:r>
              <a:t>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https://github.com/krbroman/tetris_arduino/tree/master/Tetris</a:t>
            </a:r>
          </a:p>
        </p:txBody>
      </p:sp>
      <p:grpSp>
        <p:nvGrpSpPr>
          <p:cNvPr id="156" name="Галерея изображений"/>
          <p:cNvGrpSpPr/>
          <p:nvPr/>
        </p:nvGrpSpPr>
        <p:grpSpPr>
          <a:xfrm>
            <a:off x="7250369" y="2726206"/>
            <a:ext cx="4930262" cy="5763217"/>
            <a:chOff x="0" y="0"/>
            <a:chExt cx="4930261" cy="5763216"/>
          </a:xfrm>
        </p:grpSpPr>
        <p:pic>
          <p:nvPicPr>
            <p:cNvPr id="154" name="d8786f1a50ccb5174e6aa139e936a58d.jpg" descr="d8786f1a50ccb5174e6aa139e936a58d.jp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2856" t="0" r="2856" b="0"/>
            <a:stretch>
              <a:fillRect/>
            </a:stretch>
          </p:blipFill>
          <p:spPr>
            <a:xfrm>
              <a:off x="-1" y="0"/>
              <a:ext cx="4930262" cy="523718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55" name="?"/>
            <p:cNvSpPr txBox="1"/>
            <p:nvPr/>
          </p:nvSpPr>
          <p:spPr>
            <a:xfrm>
              <a:off x="-1" y="5313384"/>
              <a:ext cx="4930262" cy="4498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2000"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1pPr>
            </a:lstStyle>
            <a:p>
              <a:pPr/>
              <a:r>
                <a:t>?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Файловая архитектура проекта"/>
          <p:cNvSpPr txBox="1"/>
          <p:nvPr>
            <p:ph type="title"/>
          </p:nvPr>
        </p:nvSpPr>
        <p:spPr>
          <a:xfrm>
            <a:off x="774918" y="510242"/>
            <a:ext cx="9634940" cy="1707895"/>
          </a:xfrm>
          <a:prstGeom prst="rect">
            <a:avLst/>
          </a:prstGeom>
        </p:spPr>
        <p:txBody>
          <a:bodyPr/>
          <a:lstStyle>
            <a:lvl1pPr defTabSz="420623">
              <a:defRPr sz="5100">
                <a:effectLst>
                  <a:outerShdw sx="100000" sy="100000" kx="0" ky="0" algn="b" rotWithShape="0" blurRad="38100" dist="27432" dir="5400000">
                    <a:srgbClr val="000000"/>
                  </a:outerShdw>
                </a:effectLst>
              </a:defRPr>
            </a:lvl1pPr>
          </a:lstStyle>
          <a:p>
            <a:pPr/>
            <a:r>
              <a:t>Файловая архитектура проекта</a:t>
            </a:r>
          </a:p>
        </p:txBody>
      </p:sp>
      <p:grpSp>
        <p:nvGrpSpPr>
          <p:cNvPr id="161" name="Галерея изображений"/>
          <p:cNvGrpSpPr/>
          <p:nvPr/>
        </p:nvGrpSpPr>
        <p:grpSpPr>
          <a:xfrm>
            <a:off x="74942" y="2554257"/>
            <a:ext cx="12854917" cy="3176562"/>
            <a:chOff x="-1" y="-1"/>
            <a:chExt cx="12854915" cy="3176560"/>
          </a:xfrm>
        </p:grpSpPr>
        <p:pic>
          <p:nvPicPr>
            <p:cNvPr id="159" name="Снимок экрана 2019-12-02 в 22.03.23.png" descr="Снимок экрана 2019-12-02 в 22.03.23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534" r="0" b="533"/>
            <a:stretch>
              <a:fillRect/>
            </a:stretch>
          </p:blipFill>
          <p:spPr>
            <a:xfrm>
              <a:off x="-2" y="-2"/>
              <a:ext cx="12854917" cy="265053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0" name="Прямоугольник"/>
            <p:cNvSpPr txBox="1"/>
            <p:nvPr/>
          </p:nvSpPr>
          <p:spPr>
            <a:xfrm>
              <a:off x="-1" y="2726726"/>
              <a:ext cx="12854915" cy="4498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spAutoFit/>
            </a:bodyPr>
            <a:lstStyle>
              <a:lvl1pPr>
                <a:defRPr sz="2000"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1pPr>
            </a:lstStyle>
            <a:p>
              <a:pPr/>
              <a:r>
                <a:t> </a:t>
              </a:r>
            </a:p>
          </p:txBody>
        </p:sp>
      </p:grpSp>
      <p:sp>
        <p:nvSpPr>
          <p:cNvPr id="162" name="Проект состоит из одного файла расширения “ino”, если не брать в расчет библиотеки"/>
          <p:cNvSpPr txBox="1"/>
          <p:nvPr/>
        </p:nvSpPr>
        <p:spPr>
          <a:xfrm>
            <a:off x="622498" y="6320940"/>
            <a:ext cx="11759804" cy="1130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Проект состоит из одного файла расширения “ino”, если не брать в расчет библиотеки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Программная Архитектура проекта"/>
          <p:cNvSpPr txBox="1"/>
          <p:nvPr>
            <p:ph type="title"/>
          </p:nvPr>
        </p:nvSpPr>
        <p:spPr>
          <a:xfrm>
            <a:off x="709639" y="525013"/>
            <a:ext cx="10222407" cy="1203504"/>
          </a:xfrm>
          <a:prstGeom prst="rect">
            <a:avLst/>
          </a:prstGeom>
        </p:spPr>
        <p:txBody>
          <a:bodyPr/>
          <a:lstStyle>
            <a:lvl1pPr defTabSz="397256">
              <a:defRPr sz="4800">
                <a:effectLst>
                  <a:outerShdw sx="100000" sy="100000" kx="0" ky="0" algn="b" rotWithShape="0" blurRad="38100" dist="25908" dir="5400000">
                    <a:srgbClr val="000000"/>
                  </a:outerShdw>
                </a:effectLst>
              </a:defRPr>
            </a:lvl1pPr>
          </a:lstStyle>
          <a:p>
            <a:pPr/>
            <a:r>
              <a:t>Программная Архитектура проекта</a:t>
            </a:r>
          </a:p>
        </p:txBody>
      </p:sp>
      <p:sp>
        <p:nvSpPr>
          <p:cNvPr id="165" name="Class BreakOut:…"/>
          <p:cNvSpPr txBox="1"/>
          <p:nvPr/>
        </p:nvSpPr>
        <p:spPr>
          <a:xfrm>
            <a:off x="231770" y="1573793"/>
            <a:ext cx="6546861" cy="7903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Class BreakOut:</a:t>
            </a:r>
          </a:p>
          <a:p>
            <a: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ShowMenu - вывод и работа с Меню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Loop - бесконечный цикл игры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GetInput - принимает нажатия вовремя игры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MoveBoard - отвечает за движение платформы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update - отвечает за логику игры, ее правила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Collide - условия взаимодействия шарика с блоками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Destroy - уничтожение блока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gameOver - Конец игры, подсчет вашего рекорда 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и решение дальнейших действий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CalcRecords - Отдельно отвечает за подсчет рекордов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SetVals - энергонезависимая Память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display - вывод действия игры на экран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start - начальное состояние игры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drawLevel - прорисовка статичной части игры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Print - вывод счета при размерах 1,2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r_Print - вывод счета при размере 3</a:t>
            </a:r>
          </a:p>
          <a:p>
            <a:pPr algn="l">
              <a:defRPr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deCode - декодировка букв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Схема методов класса"/>
          <p:cNvSpPr txBox="1"/>
          <p:nvPr>
            <p:ph type="title"/>
          </p:nvPr>
        </p:nvSpPr>
        <p:spPr>
          <a:xfrm>
            <a:off x="450421" y="804023"/>
            <a:ext cx="11430005" cy="1219204"/>
          </a:xfrm>
          <a:prstGeom prst="rect">
            <a:avLst/>
          </a:prstGeom>
        </p:spPr>
        <p:txBody>
          <a:bodyPr/>
          <a:lstStyle>
            <a:lvl1pPr defTabSz="560830">
              <a:defRPr sz="6900">
                <a:effectLst>
                  <a:outerShdw sx="100000" sy="100000" kx="0" ky="0" algn="b" rotWithShape="0" blurRad="50800" dist="36576" dir="5400000">
                    <a:srgbClr val="000000"/>
                  </a:outerShdw>
                </a:effectLst>
              </a:defRPr>
            </a:lvl1pPr>
          </a:lstStyle>
          <a:p>
            <a:pPr/>
            <a:r>
              <a:t>Блок-схема методов класса</a:t>
            </a:r>
          </a:p>
        </p:txBody>
      </p:sp>
      <p:grpSp>
        <p:nvGrpSpPr>
          <p:cNvPr id="170" name="Галерея изображений"/>
          <p:cNvGrpSpPr/>
          <p:nvPr/>
        </p:nvGrpSpPr>
        <p:grpSpPr>
          <a:xfrm>
            <a:off x="1274785" y="2231184"/>
            <a:ext cx="10455230" cy="7481777"/>
            <a:chOff x="0" y="0"/>
            <a:chExt cx="10455228" cy="7481775"/>
          </a:xfrm>
        </p:grpSpPr>
        <p:pic>
          <p:nvPicPr>
            <p:cNvPr id="168" name="Снимок экрана 2019-12-11 в 02.05.52.png" descr="Снимок экрана 2019-12-11 в 02.05.52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497" r="0" b="497"/>
            <a:stretch>
              <a:fillRect/>
            </a:stretch>
          </p:blipFill>
          <p:spPr>
            <a:xfrm>
              <a:off x="0" y="0"/>
              <a:ext cx="10455229" cy="70753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9" name="Введите подпись."/>
            <p:cNvSpPr/>
            <p:nvPr/>
          </p:nvSpPr>
          <p:spPr>
            <a:xfrm>
              <a:off x="0" y="7151575"/>
              <a:ext cx="10455229" cy="330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 algn="l" defTabSz="457200">
                <a:defRPr sz="1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pPr>
                <a:defRPr>
                  <a:effectLst/>
                </a:defRPr>
              </a:pPr>
              <a:r>
                <a:t>Введите подпись.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BC00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BC00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